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8EF443-DF9F-47A5-AC5B-1F9152A5045A}">
          <p14:sldIdLst>
            <p14:sldId id="256"/>
            <p14:sldId id="257"/>
            <p14:sldId id="258"/>
            <p14:sldId id="259"/>
            <p14:sldId id="260"/>
            <p14:sldId id="261"/>
            <p14:sldId id="262"/>
            <p14:sldId id="263"/>
            <p14:sldId id="264"/>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oko" initials="M" lastIdx="2" clrIdx="0">
    <p:extLst>
      <p:ext uri="{19B8F6BF-5375-455C-9EA6-DF929625EA0E}">
        <p15:presenceInfo xmlns:p15="http://schemas.microsoft.com/office/powerpoint/2012/main" userId="Merok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8" d="100"/>
          <a:sy n="118" d="100"/>
        </p:scale>
        <p:origin x="261"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B5E963-BB62-4BD0-A1EC-20C1BC0EB1D3}"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159235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385844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3690851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787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1270305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B5E963-BB62-4BD0-A1EC-20C1BC0EB1D3}" type="datetimeFigureOut">
              <a:rPr lang="en-US" smtClean="0"/>
              <a:t>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513919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B5E963-BB62-4BD0-A1EC-20C1BC0EB1D3}" type="datetimeFigureOut">
              <a:rPr lang="en-US" smtClean="0"/>
              <a:t>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13762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B5E963-BB62-4BD0-A1EC-20C1BC0EB1D3}"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502503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B5E963-BB62-4BD0-A1EC-20C1BC0EB1D3}"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334790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B5E963-BB62-4BD0-A1EC-20C1BC0EB1D3}"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36104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5E963-BB62-4BD0-A1EC-20C1BC0EB1D3}" type="datetimeFigureOut">
              <a:rPr lang="en-US" smtClean="0"/>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577035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1549806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B5E963-BB62-4BD0-A1EC-20C1BC0EB1D3}" type="datetimeFigureOut">
              <a:rPr lang="en-US" smtClean="0"/>
              <a:t>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59046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B5E963-BB62-4BD0-A1EC-20C1BC0EB1D3}" type="datetimeFigureOut">
              <a:rPr lang="en-US" smtClean="0"/>
              <a:t>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3232181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5E963-BB62-4BD0-A1EC-20C1BC0EB1D3}" type="datetimeFigureOut">
              <a:rPr lang="en-US" smtClean="0"/>
              <a:t>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2661980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162022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4B5E963-BB62-4BD0-A1EC-20C1BC0EB1D3}" type="datetimeFigureOut">
              <a:rPr lang="en-US" smtClean="0"/>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B8AA8-78FC-4D7A-96CE-BBE1B6A6A53E}" type="slidenum">
              <a:rPr lang="en-US" smtClean="0"/>
              <a:t>‹#›</a:t>
            </a:fld>
            <a:endParaRPr lang="en-US"/>
          </a:p>
        </p:txBody>
      </p:sp>
    </p:spTree>
    <p:extLst>
      <p:ext uri="{BB962C8B-B14F-4D97-AF65-F5344CB8AC3E}">
        <p14:creationId xmlns:p14="http://schemas.microsoft.com/office/powerpoint/2010/main" val="47252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4B5E963-BB62-4BD0-A1EC-20C1BC0EB1D3}" type="datetimeFigureOut">
              <a:rPr lang="en-US" smtClean="0"/>
              <a:t>2/4/2018</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08B8AA8-78FC-4D7A-96CE-BBE1B6A6A53E}" type="slidenum">
              <a:rPr lang="en-US" smtClean="0"/>
              <a:t>‹#›</a:t>
            </a:fld>
            <a:endParaRPr lang="en-US"/>
          </a:p>
        </p:txBody>
      </p:sp>
    </p:spTree>
    <p:extLst>
      <p:ext uri="{BB962C8B-B14F-4D97-AF65-F5344CB8AC3E}">
        <p14:creationId xmlns:p14="http://schemas.microsoft.com/office/powerpoint/2010/main" val="401940338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5332-E3BA-4135-A8AC-DB0B9C73D1B5}"/>
              </a:ext>
            </a:extLst>
          </p:cNvPr>
          <p:cNvSpPr>
            <a:spLocks noGrp="1"/>
          </p:cNvSpPr>
          <p:nvPr>
            <p:ph type="ctrTitle"/>
          </p:nvPr>
        </p:nvSpPr>
        <p:spPr/>
        <p:txBody>
          <a:bodyPr/>
          <a:lstStyle/>
          <a:p>
            <a:r>
              <a:rPr lang="en-US" dirty="0"/>
              <a:t>CSS Layout</a:t>
            </a:r>
          </a:p>
        </p:txBody>
      </p:sp>
      <p:sp>
        <p:nvSpPr>
          <p:cNvPr id="3" name="Subtitle 2">
            <a:extLst>
              <a:ext uri="{FF2B5EF4-FFF2-40B4-BE49-F238E27FC236}">
                <a16:creationId xmlns:a16="http://schemas.microsoft.com/office/drawing/2014/main" id="{2C6A6012-3BD7-4F25-B2AB-228BFF5C30CF}"/>
              </a:ext>
            </a:extLst>
          </p:cNvPr>
          <p:cNvSpPr>
            <a:spLocks noGrp="1"/>
          </p:cNvSpPr>
          <p:nvPr>
            <p:ph type="subTitle" idx="1"/>
          </p:nvPr>
        </p:nvSpPr>
        <p:spPr/>
        <p:txBody>
          <a:bodyPr/>
          <a:lstStyle/>
          <a:p>
            <a:r>
              <a:rPr lang="en-US" dirty="0"/>
              <a:t>Fred Hicken</a:t>
            </a:r>
          </a:p>
        </p:txBody>
      </p:sp>
    </p:spTree>
    <p:extLst>
      <p:ext uri="{BB962C8B-B14F-4D97-AF65-F5344CB8AC3E}">
        <p14:creationId xmlns:p14="http://schemas.microsoft.com/office/powerpoint/2010/main" val="388772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F605-FFD2-45A7-95A0-172C144F8B65}"/>
              </a:ext>
            </a:extLst>
          </p:cNvPr>
          <p:cNvSpPr>
            <a:spLocks noGrp="1"/>
          </p:cNvSpPr>
          <p:nvPr>
            <p:ph type="title"/>
          </p:nvPr>
        </p:nvSpPr>
        <p:spPr/>
        <p:txBody>
          <a:bodyPr/>
          <a:lstStyle/>
          <a:p>
            <a:r>
              <a:rPr lang="en-US" dirty="0"/>
              <a:t>Clear Division</a:t>
            </a:r>
          </a:p>
        </p:txBody>
      </p:sp>
      <p:pic>
        <p:nvPicPr>
          <p:cNvPr id="6" name="Picture Placeholder 5">
            <a:extLst>
              <a:ext uri="{FF2B5EF4-FFF2-40B4-BE49-F238E27FC236}">
                <a16:creationId xmlns:a16="http://schemas.microsoft.com/office/drawing/2014/main" id="{EE7E8F5D-E965-416E-883E-A88AA2892CF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8" t="9761" r="602" b="9179"/>
          <a:stretch/>
        </p:blipFill>
        <p:spPr>
          <a:xfrm>
            <a:off x="1246173" y="141611"/>
            <a:ext cx="9768522" cy="4079069"/>
          </a:xfrm>
        </p:spPr>
      </p:pic>
      <p:sp>
        <p:nvSpPr>
          <p:cNvPr id="4" name="Text Placeholder 3">
            <a:extLst>
              <a:ext uri="{FF2B5EF4-FFF2-40B4-BE49-F238E27FC236}">
                <a16:creationId xmlns:a16="http://schemas.microsoft.com/office/drawing/2014/main" id="{943C5231-7FF9-4D9D-8D09-17EEEC2FC714}"/>
              </a:ext>
            </a:extLst>
          </p:cNvPr>
          <p:cNvSpPr>
            <a:spLocks noGrp="1"/>
          </p:cNvSpPr>
          <p:nvPr>
            <p:ph type="body" sz="half" idx="2"/>
          </p:nvPr>
        </p:nvSpPr>
        <p:spPr>
          <a:xfrm>
            <a:off x="913795" y="5108727"/>
            <a:ext cx="10353762" cy="1069541"/>
          </a:xfrm>
        </p:spPr>
        <p:txBody>
          <a:bodyPr>
            <a:normAutofit/>
          </a:bodyPr>
          <a:lstStyle/>
          <a:p>
            <a:r>
              <a:rPr lang="en-US" dirty="0"/>
              <a:t>On the flip side of the spectrum you can see this site called co-</a:t>
            </a:r>
            <a:r>
              <a:rPr lang="en-US" dirty="0" err="1"/>
              <a:t>optimus</a:t>
            </a:r>
            <a:r>
              <a:rPr lang="en-US" dirty="0"/>
              <a:t>, which tells you about all the co-op games that are available. It makes use of multiple different types of grouping and separates every section definitively.</a:t>
            </a:r>
          </a:p>
          <a:p>
            <a:r>
              <a:rPr lang="en-US" sz="1200" dirty="0"/>
              <a:t>(http://www.co-optimus.com/)</a:t>
            </a:r>
          </a:p>
        </p:txBody>
      </p:sp>
    </p:spTree>
    <p:extLst>
      <p:ext uri="{BB962C8B-B14F-4D97-AF65-F5344CB8AC3E}">
        <p14:creationId xmlns:p14="http://schemas.microsoft.com/office/powerpoint/2010/main" val="1574424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F17E-3226-43A3-B139-843CDB037AF7}"/>
              </a:ext>
            </a:extLst>
          </p:cNvPr>
          <p:cNvSpPr>
            <a:spLocks noGrp="1"/>
          </p:cNvSpPr>
          <p:nvPr>
            <p:ph type="title"/>
          </p:nvPr>
        </p:nvSpPr>
        <p:spPr/>
        <p:txBody>
          <a:bodyPr/>
          <a:lstStyle/>
          <a:p>
            <a:r>
              <a:rPr lang="en-US" dirty="0"/>
              <a:t>TIME FOR SOME CODE</a:t>
            </a:r>
          </a:p>
        </p:txBody>
      </p:sp>
      <p:sp>
        <p:nvSpPr>
          <p:cNvPr id="3" name="Text Placeholder 2">
            <a:extLst>
              <a:ext uri="{FF2B5EF4-FFF2-40B4-BE49-F238E27FC236}">
                <a16:creationId xmlns:a16="http://schemas.microsoft.com/office/drawing/2014/main" id="{01B43455-272A-4ACB-A55F-B6C584D48521}"/>
              </a:ext>
            </a:extLst>
          </p:cNvPr>
          <p:cNvSpPr>
            <a:spLocks noGrp="1"/>
          </p:cNvSpPr>
          <p:nvPr>
            <p:ph type="body" idx="1"/>
          </p:nvPr>
        </p:nvSpPr>
        <p:spPr/>
        <p:txBody>
          <a:bodyPr/>
          <a:lstStyle/>
          <a:p>
            <a:r>
              <a:rPr lang="en-US" dirty="0"/>
              <a:t>(Spoiler it’s not very good)</a:t>
            </a:r>
          </a:p>
        </p:txBody>
      </p:sp>
    </p:spTree>
    <p:extLst>
      <p:ext uri="{BB962C8B-B14F-4D97-AF65-F5344CB8AC3E}">
        <p14:creationId xmlns:p14="http://schemas.microsoft.com/office/powerpoint/2010/main" val="2234831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907F886-5815-41D7-AEDD-11408E3F8C6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 r="397" b="2343"/>
          <a:stretch/>
        </p:blipFill>
        <p:spPr>
          <a:xfrm>
            <a:off x="1193532" y="64737"/>
            <a:ext cx="9804935" cy="6288860"/>
          </a:xfrm>
        </p:spPr>
      </p:pic>
      <p:sp>
        <p:nvSpPr>
          <p:cNvPr id="11" name="Rectangle: Top Corners Snipped 10">
            <a:extLst>
              <a:ext uri="{FF2B5EF4-FFF2-40B4-BE49-F238E27FC236}">
                <a16:creationId xmlns:a16="http://schemas.microsoft.com/office/drawing/2014/main" id="{86E0C774-8219-4431-9B2C-A5D7EFDF9888}"/>
              </a:ext>
            </a:extLst>
          </p:cNvPr>
          <p:cNvSpPr/>
          <p:nvPr/>
        </p:nvSpPr>
        <p:spPr>
          <a:xfrm>
            <a:off x="3754704" y="250853"/>
            <a:ext cx="1383738" cy="801112"/>
          </a:xfrm>
          <a:prstGeom prst="snip2Same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A8E2C9-5C23-430A-BE53-2417455D1335}"/>
              </a:ext>
            </a:extLst>
          </p:cNvPr>
          <p:cNvSpPr txBox="1"/>
          <p:nvPr/>
        </p:nvSpPr>
        <p:spPr>
          <a:xfrm>
            <a:off x="5106075" y="6353597"/>
            <a:ext cx="1715534" cy="369332"/>
          </a:xfrm>
          <a:prstGeom prst="rect">
            <a:avLst/>
          </a:prstGeom>
          <a:noFill/>
        </p:spPr>
        <p:txBody>
          <a:bodyPr wrap="none" rtlCol="0">
            <a:spAutoFit/>
          </a:bodyPr>
          <a:lstStyle/>
          <a:p>
            <a:r>
              <a:rPr lang="en-US" dirty="0"/>
              <a:t>Highlight Links</a:t>
            </a:r>
          </a:p>
        </p:txBody>
      </p:sp>
    </p:spTree>
    <p:extLst>
      <p:ext uri="{BB962C8B-B14F-4D97-AF65-F5344CB8AC3E}">
        <p14:creationId xmlns:p14="http://schemas.microsoft.com/office/powerpoint/2010/main" val="3852878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779526-A154-4714-AF37-6EAA1764EDC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12" t="347" b="-108"/>
          <a:stretch/>
        </p:blipFill>
        <p:spPr>
          <a:xfrm>
            <a:off x="1128839" y="218485"/>
            <a:ext cx="9885856" cy="4499172"/>
          </a:xfrm>
        </p:spPr>
      </p:pic>
      <p:sp>
        <p:nvSpPr>
          <p:cNvPr id="7" name="TextBox 6">
            <a:extLst>
              <a:ext uri="{FF2B5EF4-FFF2-40B4-BE49-F238E27FC236}">
                <a16:creationId xmlns:a16="http://schemas.microsoft.com/office/drawing/2014/main" id="{D036BB0F-CFFE-4FCF-9E5C-AC9665365981}"/>
              </a:ext>
            </a:extLst>
          </p:cNvPr>
          <p:cNvSpPr txBox="1"/>
          <p:nvPr/>
        </p:nvSpPr>
        <p:spPr>
          <a:xfrm>
            <a:off x="5520361" y="4847130"/>
            <a:ext cx="1151277" cy="369332"/>
          </a:xfrm>
          <a:prstGeom prst="rect">
            <a:avLst/>
          </a:prstGeom>
          <a:noFill/>
        </p:spPr>
        <p:txBody>
          <a:bodyPr wrap="none" rtlCol="0">
            <a:spAutoFit/>
          </a:bodyPr>
          <a:lstStyle/>
          <a:p>
            <a:r>
              <a:rPr lang="en-US" dirty="0"/>
              <a:t>Scroll Bar</a:t>
            </a:r>
          </a:p>
        </p:txBody>
      </p:sp>
    </p:spTree>
    <p:extLst>
      <p:ext uri="{BB962C8B-B14F-4D97-AF65-F5344CB8AC3E}">
        <p14:creationId xmlns:p14="http://schemas.microsoft.com/office/powerpoint/2010/main" val="11615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C7B1-0151-4D0F-9A69-3F49FF0C37D1}"/>
              </a:ext>
            </a:extLst>
          </p:cNvPr>
          <p:cNvSpPr>
            <a:spLocks noGrp="1"/>
          </p:cNvSpPr>
          <p:nvPr>
            <p:ph type="title"/>
          </p:nvPr>
        </p:nvSpPr>
        <p:spPr/>
        <p:txBody>
          <a:bodyPr>
            <a:normAutofit fontScale="90000"/>
          </a:bodyPr>
          <a:lstStyle/>
          <a:p>
            <a:r>
              <a:rPr lang="en-US" dirty="0"/>
              <a:t>Always keep images the size of the screen with %’s</a:t>
            </a:r>
          </a:p>
        </p:txBody>
      </p:sp>
      <p:pic>
        <p:nvPicPr>
          <p:cNvPr id="8" name="Content Placeholder 7">
            <a:extLst>
              <a:ext uri="{FF2B5EF4-FFF2-40B4-BE49-F238E27FC236}">
                <a16:creationId xmlns:a16="http://schemas.microsoft.com/office/drawing/2014/main" id="{B6AA9E0E-5838-4281-8DB1-9DBB01E49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03166" y="2379663"/>
            <a:ext cx="3681830" cy="3411537"/>
          </a:xfrm>
        </p:spPr>
      </p:pic>
      <p:pic>
        <p:nvPicPr>
          <p:cNvPr id="10" name="Content Placeholder 9">
            <a:extLst>
              <a:ext uri="{FF2B5EF4-FFF2-40B4-BE49-F238E27FC236}">
                <a16:creationId xmlns:a16="http://schemas.microsoft.com/office/drawing/2014/main" id="{8A1EDE74-EDEF-4BAA-ABB1-AAE07524FEE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83531" y="2379663"/>
            <a:ext cx="3317664" cy="3411537"/>
          </a:xfrm>
        </p:spPr>
      </p:pic>
    </p:spTree>
    <p:extLst>
      <p:ext uri="{BB962C8B-B14F-4D97-AF65-F5344CB8AC3E}">
        <p14:creationId xmlns:p14="http://schemas.microsoft.com/office/powerpoint/2010/main" val="3045906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2E69-85BD-4C5B-A957-72CB41E6728A}"/>
              </a:ext>
            </a:extLst>
          </p:cNvPr>
          <p:cNvSpPr>
            <a:spLocks noGrp="1"/>
          </p:cNvSpPr>
          <p:nvPr>
            <p:ph type="title"/>
          </p:nvPr>
        </p:nvSpPr>
        <p:spPr/>
        <p:txBody>
          <a:bodyPr/>
          <a:lstStyle/>
          <a:p>
            <a:r>
              <a:rPr lang="en-US" dirty="0"/>
              <a:t>Thanks for Watching</a:t>
            </a:r>
          </a:p>
        </p:txBody>
      </p:sp>
      <p:sp>
        <p:nvSpPr>
          <p:cNvPr id="3" name="Text Placeholder 2">
            <a:extLst>
              <a:ext uri="{FF2B5EF4-FFF2-40B4-BE49-F238E27FC236}">
                <a16:creationId xmlns:a16="http://schemas.microsoft.com/office/drawing/2014/main" id="{351546CF-CBAD-4C4D-A851-36647AF99A20}"/>
              </a:ext>
            </a:extLst>
          </p:cNvPr>
          <p:cNvSpPr>
            <a:spLocks noGrp="1"/>
          </p:cNvSpPr>
          <p:nvPr>
            <p:ph type="body" sz="half" idx="2"/>
          </p:nvPr>
        </p:nvSpPr>
        <p:spPr/>
        <p:txBody>
          <a:bodyPr/>
          <a:lstStyle/>
          <a:p>
            <a:r>
              <a:rPr lang="en-US" dirty="0"/>
              <a:t>Check out the links on my post for some more info I found interesting.</a:t>
            </a:r>
          </a:p>
        </p:txBody>
      </p:sp>
    </p:spTree>
    <p:extLst>
      <p:ext uri="{BB962C8B-B14F-4D97-AF65-F5344CB8AC3E}">
        <p14:creationId xmlns:p14="http://schemas.microsoft.com/office/powerpoint/2010/main" val="257276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7EAE-6A6E-4C83-A624-0E569A5E2B7F}"/>
              </a:ext>
            </a:extLst>
          </p:cNvPr>
          <p:cNvSpPr>
            <a:spLocks noGrp="1"/>
          </p:cNvSpPr>
          <p:nvPr>
            <p:ph type="title"/>
          </p:nvPr>
        </p:nvSpPr>
        <p:spPr>
          <a:xfrm>
            <a:off x="913795" y="250098"/>
            <a:ext cx="10353762" cy="970450"/>
          </a:xfrm>
        </p:spPr>
        <p:txBody>
          <a:bodyPr/>
          <a:lstStyle/>
          <a:p>
            <a:r>
              <a:rPr lang="en-US" dirty="0"/>
              <a:t>Reasons for Use</a:t>
            </a:r>
          </a:p>
        </p:txBody>
      </p:sp>
      <p:sp>
        <p:nvSpPr>
          <p:cNvPr id="3" name="Content Placeholder 2">
            <a:extLst>
              <a:ext uri="{FF2B5EF4-FFF2-40B4-BE49-F238E27FC236}">
                <a16:creationId xmlns:a16="http://schemas.microsoft.com/office/drawing/2014/main" id="{B22AA308-826F-44ED-98A5-2B25A5A2660A}"/>
              </a:ext>
            </a:extLst>
          </p:cNvPr>
          <p:cNvSpPr>
            <a:spLocks noGrp="1"/>
          </p:cNvSpPr>
          <p:nvPr>
            <p:ph idx="1"/>
          </p:nvPr>
        </p:nvSpPr>
        <p:spPr>
          <a:xfrm>
            <a:off x="913795" y="1530149"/>
            <a:ext cx="10353762" cy="4668351"/>
          </a:xfrm>
        </p:spPr>
        <p:txBody>
          <a:bodyPr/>
          <a:lstStyle/>
          <a:p>
            <a:r>
              <a:rPr lang="en-US" b="1" dirty="0"/>
              <a:t>Structuring Data</a:t>
            </a:r>
            <a:br>
              <a:rPr lang="en-US" b="1" dirty="0"/>
            </a:br>
            <a:r>
              <a:rPr lang="en-US" sz="1200" dirty="0"/>
              <a:t>You want all your most important data to be the largest and most visible, Consider the main purpose of the site in question and give them the largest portion of the layout.</a:t>
            </a:r>
            <a:br>
              <a:rPr lang="en-US" sz="1200" dirty="0"/>
            </a:br>
            <a:br>
              <a:rPr lang="en-US" sz="1200" dirty="0"/>
            </a:br>
            <a:endParaRPr lang="en-US" sz="1200" dirty="0"/>
          </a:p>
          <a:p>
            <a:r>
              <a:rPr lang="en-US" b="1" dirty="0"/>
              <a:t>Usability &amp; Flow</a:t>
            </a:r>
            <a:br>
              <a:rPr lang="en-US" b="1" dirty="0"/>
            </a:br>
            <a:r>
              <a:rPr lang="en-US" sz="1200" dirty="0"/>
              <a:t>Using a layout will let you more easily direct the flow of your site, not only will this make the site more usable for visitors but easier to handle and maintain as the dev.</a:t>
            </a:r>
            <a:br>
              <a:rPr lang="en-US" sz="1200" dirty="0"/>
            </a:br>
            <a:br>
              <a:rPr lang="en-US" sz="1200" dirty="0"/>
            </a:br>
            <a:endParaRPr lang="en-US" sz="1200" dirty="0"/>
          </a:p>
          <a:p>
            <a:r>
              <a:rPr lang="en-US" b="1" dirty="0"/>
              <a:t>Flexible &amp; Responsive</a:t>
            </a:r>
            <a:br>
              <a:rPr lang="en-US" b="1" dirty="0"/>
            </a:br>
            <a:r>
              <a:rPr lang="en-US" sz="1200" dirty="0"/>
              <a:t>Layouts allow us to build websites that will be flexible and responsive to users and what type of device they are accessing our site from.</a:t>
            </a:r>
            <a:br>
              <a:rPr lang="en-US" sz="1200" b="1" dirty="0"/>
            </a:br>
            <a:br>
              <a:rPr lang="en-US" sz="1200" b="1" dirty="0"/>
            </a:br>
            <a:endParaRPr lang="en-US" sz="1200" b="1" dirty="0"/>
          </a:p>
          <a:p>
            <a:r>
              <a:rPr lang="en-US" b="1" dirty="0"/>
              <a:t>Clear Division</a:t>
            </a:r>
            <a:br>
              <a:rPr lang="en-US" dirty="0"/>
            </a:br>
            <a:r>
              <a:rPr lang="en-US" sz="1200" dirty="0"/>
              <a:t>By creating clear division between elements we can be assured the users will no confuse one piece with another and keep away from what ensuing confusion may cause.</a:t>
            </a:r>
            <a:endParaRPr lang="en-US" dirty="0"/>
          </a:p>
        </p:txBody>
      </p:sp>
    </p:spTree>
    <p:extLst>
      <p:ext uri="{BB962C8B-B14F-4D97-AF65-F5344CB8AC3E}">
        <p14:creationId xmlns:p14="http://schemas.microsoft.com/office/powerpoint/2010/main" val="166535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E86E-DB37-4BDB-A0D8-C402FD799BE3}"/>
              </a:ext>
            </a:extLst>
          </p:cNvPr>
          <p:cNvSpPr>
            <a:spLocks noGrp="1"/>
          </p:cNvSpPr>
          <p:nvPr>
            <p:ph type="title"/>
          </p:nvPr>
        </p:nvSpPr>
        <p:spPr>
          <a:xfrm>
            <a:off x="912231" y="4427690"/>
            <a:ext cx="10355326" cy="543472"/>
          </a:xfrm>
        </p:spPr>
        <p:txBody>
          <a:bodyPr/>
          <a:lstStyle/>
          <a:p>
            <a:r>
              <a:rPr lang="en-US" dirty="0"/>
              <a:t>Structuring Data</a:t>
            </a:r>
          </a:p>
        </p:txBody>
      </p:sp>
      <p:pic>
        <p:nvPicPr>
          <p:cNvPr id="6" name="Picture Placeholder 5">
            <a:extLst>
              <a:ext uri="{FF2B5EF4-FFF2-40B4-BE49-F238E27FC236}">
                <a16:creationId xmlns:a16="http://schemas.microsoft.com/office/drawing/2014/main" id="{38C1D192-3862-4B6E-8741-BE256725A0B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1" t="18" r="-61" b="22740"/>
          <a:stretch/>
        </p:blipFill>
        <p:spPr>
          <a:xfrm>
            <a:off x="1117722" y="593439"/>
            <a:ext cx="9956556" cy="3741192"/>
          </a:xfrm>
        </p:spPr>
      </p:pic>
      <p:sp>
        <p:nvSpPr>
          <p:cNvPr id="4" name="Text Placeholder 3">
            <a:extLst>
              <a:ext uri="{FF2B5EF4-FFF2-40B4-BE49-F238E27FC236}">
                <a16:creationId xmlns:a16="http://schemas.microsoft.com/office/drawing/2014/main" id="{DEB8A2F0-97B6-454D-A33F-54DBDCA7F5C4}"/>
              </a:ext>
            </a:extLst>
          </p:cNvPr>
          <p:cNvSpPr>
            <a:spLocks noGrp="1"/>
          </p:cNvSpPr>
          <p:nvPr>
            <p:ph type="body" sz="half" idx="2"/>
          </p:nvPr>
        </p:nvSpPr>
        <p:spPr>
          <a:xfrm>
            <a:off x="913795" y="5108728"/>
            <a:ext cx="10353762" cy="786320"/>
          </a:xfrm>
        </p:spPr>
        <p:txBody>
          <a:bodyPr>
            <a:normAutofit fontScale="92500" lnSpcReduction="10000"/>
          </a:bodyPr>
          <a:lstStyle/>
          <a:p>
            <a:r>
              <a:rPr lang="en-US" dirty="0"/>
              <a:t>Reading patterns play a large part of data structuring and layout for a site. You’re on the clock as soon as your user starts reading, make it count.</a:t>
            </a:r>
          </a:p>
          <a:p>
            <a:r>
              <a:rPr lang="en-US" sz="1300" dirty="0"/>
              <a:t>(IMAGE SOURCE : https://thenextweb.com/dd/2015/04/10/how-to-design-websites-that-mirror-how-our-eyes-work/)</a:t>
            </a:r>
          </a:p>
        </p:txBody>
      </p:sp>
    </p:spTree>
    <p:extLst>
      <p:ext uri="{BB962C8B-B14F-4D97-AF65-F5344CB8AC3E}">
        <p14:creationId xmlns:p14="http://schemas.microsoft.com/office/powerpoint/2010/main" val="95710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842D-8A11-45C2-823E-6C3B92BBB14C}"/>
              </a:ext>
            </a:extLst>
          </p:cNvPr>
          <p:cNvSpPr>
            <a:spLocks noGrp="1"/>
          </p:cNvSpPr>
          <p:nvPr>
            <p:ph type="title"/>
          </p:nvPr>
        </p:nvSpPr>
        <p:spPr>
          <a:xfrm>
            <a:off x="885473" y="391115"/>
            <a:ext cx="10216800" cy="544883"/>
          </a:xfrm>
        </p:spPr>
        <p:txBody>
          <a:bodyPr>
            <a:normAutofit fontScale="90000"/>
          </a:bodyPr>
          <a:lstStyle/>
          <a:p>
            <a:r>
              <a:rPr lang="en-US" dirty="0"/>
              <a:t>Structuring Data</a:t>
            </a:r>
          </a:p>
        </p:txBody>
      </p:sp>
      <p:sp>
        <p:nvSpPr>
          <p:cNvPr id="3" name="Text Placeholder 2">
            <a:extLst>
              <a:ext uri="{FF2B5EF4-FFF2-40B4-BE49-F238E27FC236}">
                <a16:creationId xmlns:a16="http://schemas.microsoft.com/office/drawing/2014/main" id="{BC1BA032-6AA3-4A00-B53F-D49D7FD9000F}"/>
              </a:ext>
            </a:extLst>
          </p:cNvPr>
          <p:cNvSpPr>
            <a:spLocks noGrp="1"/>
          </p:cNvSpPr>
          <p:nvPr>
            <p:ph type="body" idx="1"/>
          </p:nvPr>
        </p:nvSpPr>
        <p:spPr>
          <a:xfrm>
            <a:off x="1021784" y="1839300"/>
            <a:ext cx="4876344" cy="544884"/>
          </a:xfrm>
        </p:spPr>
        <p:txBody>
          <a:bodyPr/>
          <a:lstStyle/>
          <a:p>
            <a:r>
              <a:rPr lang="en-US" dirty="0"/>
              <a:t>Reddit</a:t>
            </a:r>
          </a:p>
        </p:txBody>
      </p:sp>
      <p:pic>
        <p:nvPicPr>
          <p:cNvPr id="8" name="Content Placeholder 7">
            <a:extLst>
              <a:ext uri="{FF2B5EF4-FFF2-40B4-BE49-F238E27FC236}">
                <a16:creationId xmlns:a16="http://schemas.microsoft.com/office/drawing/2014/main" id="{C538B15C-48C3-45FC-BE37-994E0DC1888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22350" y="2447841"/>
            <a:ext cx="4875213" cy="2625571"/>
          </a:xfrm>
        </p:spPr>
      </p:pic>
      <p:sp>
        <p:nvSpPr>
          <p:cNvPr id="5" name="Text Placeholder 4">
            <a:extLst>
              <a:ext uri="{FF2B5EF4-FFF2-40B4-BE49-F238E27FC236}">
                <a16:creationId xmlns:a16="http://schemas.microsoft.com/office/drawing/2014/main" id="{BCCD0697-CD2C-4851-9790-F44683D80A14}"/>
              </a:ext>
            </a:extLst>
          </p:cNvPr>
          <p:cNvSpPr>
            <a:spLocks noGrp="1"/>
          </p:cNvSpPr>
          <p:nvPr>
            <p:ph type="body" sz="quarter" idx="3"/>
          </p:nvPr>
        </p:nvSpPr>
        <p:spPr>
          <a:xfrm>
            <a:off x="6294958" y="1839300"/>
            <a:ext cx="4895330" cy="544883"/>
          </a:xfrm>
        </p:spPr>
        <p:txBody>
          <a:bodyPr/>
          <a:lstStyle/>
          <a:p>
            <a:r>
              <a:rPr lang="en-US" dirty="0"/>
              <a:t>Amazon</a:t>
            </a:r>
          </a:p>
        </p:txBody>
      </p:sp>
      <p:pic>
        <p:nvPicPr>
          <p:cNvPr id="10" name="Content Placeholder 9">
            <a:extLst>
              <a:ext uri="{FF2B5EF4-FFF2-40B4-BE49-F238E27FC236}">
                <a16:creationId xmlns:a16="http://schemas.microsoft.com/office/drawing/2014/main" id="{D2FC5F74-47DB-4BA8-98C7-2F2A5D522CB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94438" y="2447840"/>
            <a:ext cx="4895850" cy="2625573"/>
          </a:xfrm>
        </p:spPr>
      </p:pic>
      <p:sp>
        <p:nvSpPr>
          <p:cNvPr id="11" name="TextBox 10">
            <a:extLst>
              <a:ext uri="{FF2B5EF4-FFF2-40B4-BE49-F238E27FC236}">
                <a16:creationId xmlns:a16="http://schemas.microsoft.com/office/drawing/2014/main" id="{981714D0-C7DB-41CF-806A-3D44F6C5E927}"/>
              </a:ext>
            </a:extLst>
          </p:cNvPr>
          <p:cNvSpPr txBox="1"/>
          <p:nvPr/>
        </p:nvSpPr>
        <p:spPr>
          <a:xfrm>
            <a:off x="3453951" y="935998"/>
            <a:ext cx="5284098"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Consider these two sites and how they present their data, both aiming at completing a different task.</a:t>
            </a:r>
          </a:p>
        </p:txBody>
      </p:sp>
      <p:sp>
        <p:nvSpPr>
          <p:cNvPr id="12" name="TextBox 11">
            <a:extLst>
              <a:ext uri="{FF2B5EF4-FFF2-40B4-BE49-F238E27FC236}">
                <a16:creationId xmlns:a16="http://schemas.microsoft.com/office/drawing/2014/main" id="{5A12208A-905E-4CA5-A363-290ADE68EF10}"/>
              </a:ext>
            </a:extLst>
          </p:cNvPr>
          <p:cNvSpPr txBox="1"/>
          <p:nvPr/>
        </p:nvSpPr>
        <p:spPr>
          <a:xfrm>
            <a:off x="1021784" y="5137069"/>
            <a:ext cx="4876343" cy="523220"/>
          </a:xfrm>
          <a:prstGeom prst="rect">
            <a:avLst/>
          </a:prstGeom>
          <a:noFill/>
        </p:spPr>
        <p:txBody>
          <a:bodyPr wrap="square" rtlCol="0">
            <a:spAutoFit/>
          </a:bodyPr>
          <a:lstStyle/>
          <a:p>
            <a:pPr algn="ctr"/>
            <a:r>
              <a:rPr lang="en-US" sz="1400" dirty="0"/>
              <a:t>Simple color coding on the left with small icons a post titles</a:t>
            </a:r>
          </a:p>
          <a:p>
            <a:pPr algn="ctr"/>
            <a:r>
              <a:rPr lang="en-US" sz="1400" dirty="0"/>
              <a:t>(https://www.reddit.com/r/Warframe/)</a:t>
            </a:r>
          </a:p>
        </p:txBody>
      </p:sp>
      <p:sp>
        <p:nvSpPr>
          <p:cNvPr id="14" name="TextBox 13">
            <a:extLst>
              <a:ext uri="{FF2B5EF4-FFF2-40B4-BE49-F238E27FC236}">
                <a16:creationId xmlns:a16="http://schemas.microsoft.com/office/drawing/2014/main" id="{D662DAC3-C4A3-4E8B-9D9E-CD1F32D2CBE6}"/>
              </a:ext>
            </a:extLst>
          </p:cNvPr>
          <p:cNvSpPr txBox="1"/>
          <p:nvPr/>
        </p:nvSpPr>
        <p:spPr>
          <a:xfrm>
            <a:off x="6294958" y="5139742"/>
            <a:ext cx="4895330" cy="523220"/>
          </a:xfrm>
          <a:prstGeom prst="rect">
            <a:avLst/>
          </a:prstGeom>
          <a:noFill/>
        </p:spPr>
        <p:txBody>
          <a:bodyPr wrap="square" rtlCol="0">
            <a:spAutoFit/>
          </a:bodyPr>
          <a:lstStyle/>
          <a:p>
            <a:pPr algn="ctr"/>
            <a:r>
              <a:rPr lang="en-US" sz="1400" dirty="0"/>
              <a:t>Bold and underlined main points with recommendations.</a:t>
            </a:r>
          </a:p>
          <a:p>
            <a:pPr algn="ctr"/>
            <a:r>
              <a:rPr lang="en-US" sz="1400" dirty="0"/>
              <a:t>(https://www.amazon.com/)</a:t>
            </a:r>
          </a:p>
        </p:txBody>
      </p:sp>
    </p:spTree>
    <p:extLst>
      <p:ext uri="{BB962C8B-B14F-4D97-AF65-F5344CB8AC3E}">
        <p14:creationId xmlns:p14="http://schemas.microsoft.com/office/powerpoint/2010/main" val="2329654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8049-ED94-4D4D-9AEB-CDBD462F635F}"/>
              </a:ext>
            </a:extLst>
          </p:cNvPr>
          <p:cNvSpPr>
            <a:spLocks noGrp="1"/>
          </p:cNvSpPr>
          <p:nvPr>
            <p:ph type="title"/>
          </p:nvPr>
        </p:nvSpPr>
        <p:spPr/>
        <p:txBody>
          <a:bodyPr/>
          <a:lstStyle/>
          <a:p>
            <a:r>
              <a:rPr lang="en-US" dirty="0"/>
              <a:t>Usability &amp; Flow</a:t>
            </a:r>
          </a:p>
        </p:txBody>
      </p:sp>
      <p:pic>
        <p:nvPicPr>
          <p:cNvPr id="6" name="Picture Placeholder 5">
            <a:extLst>
              <a:ext uri="{FF2B5EF4-FFF2-40B4-BE49-F238E27FC236}">
                <a16:creationId xmlns:a16="http://schemas.microsoft.com/office/drawing/2014/main" id="{671D5DC1-BFC0-4ED5-9368-A47461676C6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931" t="3" r="3931" b="28773"/>
          <a:stretch/>
        </p:blipFill>
        <p:spPr>
          <a:xfrm>
            <a:off x="913795" y="695009"/>
            <a:ext cx="9852142" cy="3525671"/>
          </a:xfrm>
        </p:spPr>
      </p:pic>
      <p:sp>
        <p:nvSpPr>
          <p:cNvPr id="4" name="Text Placeholder 3">
            <a:extLst>
              <a:ext uri="{FF2B5EF4-FFF2-40B4-BE49-F238E27FC236}">
                <a16:creationId xmlns:a16="http://schemas.microsoft.com/office/drawing/2014/main" id="{E6FFCB1A-F2ED-4153-84FB-FF0BBD75C708}"/>
              </a:ext>
            </a:extLst>
          </p:cNvPr>
          <p:cNvSpPr>
            <a:spLocks noGrp="1"/>
          </p:cNvSpPr>
          <p:nvPr>
            <p:ph type="body" sz="half" idx="2"/>
          </p:nvPr>
        </p:nvSpPr>
        <p:spPr>
          <a:xfrm>
            <a:off x="913795" y="5108728"/>
            <a:ext cx="10353762" cy="1223290"/>
          </a:xfrm>
        </p:spPr>
        <p:txBody>
          <a:bodyPr>
            <a:normAutofit fontScale="92500" lnSpcReduction="10000"/>
          </a:bodyPr>
          <a:lstStyle/>
          <a:p>
            <a:r>
              <a:rPr lang="en-US" dirty="0"/>
              <a:t>Consider elements that are beneficial to users and where they look for them when in need. Consider the sticky top bar on YouTube, you can scroll down looking at comments or recommendations and always have search at you fingertips.</a:t>
            </a:r>
          </a:p>
          <a:p>
            <a:r>
              <a:rPr lang="en-US" dirty="0"/>
              <a:t>(don’t worry I won’t scroll too far down and subject you to the YouTube comments section)</a:t>
            </a:r>
          </a:p>
          <a:p>
            <a:r>
              <a:rPr lang="en-US" dirty="0"/>
              <a:t>(https://www.youtube.com)</a:t>
            </a:r>
          </a:p>
        </p:txBody>
      </p:sp>
    </p:spTree>
    <p:extLst>
      <p:ext uri="{BB962C8B-B14F-4D97-AF65-F5344CB8AC3E}">
        <p14:creationId xmlns:p14="http://schemas.microsoft.com/office/powerpoint/2010/main" val="1543949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7C88-C2B1-4817-839F-2D63163F05A8}"/>
              </a:ext>
            </a:extLst>
          </p:cNvPr>
          <p:cNvSpPr>
            <a:spLocks noGrp="1"/>
          </p:cNvSpPr>
          <p:nvPr>
            <p:ph type="title"/>
          </p:nvPr>
        </p:nvSpPr>
        <p:spPr/>
        <p:txBody>
          <a:bodyPr/>
          <a:lstStyle/>
          <a:p>
            <a:r>
              <a:rPr lang="en-US" dirty="0"/>
              <a:t>Usability &amp; Flow</a:t>
            </a:r>
          </a:p>
        </p:txBody>
      </p:sp>
      <p:pic>
        <p:nvPicPr>
          <p:cNvPr id="6" name="Picture Placeholder 5">
            <a:extLst>
              <a:ext uri="{FF2B5EF4-FFF2-40B4-BE49-F238E27FC236}">
                <a16:creationId xmlns:a16="http://schemas.microsoft.com/office/drawing/2014/main" id="{5E1449E7-8650-4710-847D-4B6EF8F0D7B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9" t="2324" r="-169" b="16911"/>
          <a:stretch/>
        </p:blipFill>
        <p:spPr>
          <a:xfrm>
            <a:off x="1151460" y="339865"/>
            <a:ext cx="9878432" cy="4225390"/>
          </a:xfrm>
        </p:spPr>
      </p:pic>
      <p:sp>
        <p:nvSpPr>
          <p:cNvPr id="4" name="Text Placeholder 3">
            <a:extLst>
              <a:ext uri="{FF2B5EF4-FFF2-40B4-BE49-F238E27FC236}">
                <a16:creationId xmlns:a16="http://schemas.microsoft.com/office/drawing/2014/main" id="{EC982EAD-7BED-4CC1-8CD9-FD84691B025B}"/>
              </a:ext>
            </a:extLst>
          </p:cNvPr>
          <p:cNvSpPr>
            <a:spLocks noGrp="1"/>
          </p:cNvSpPr>
          <p:nvPr>
            <p:ph type="body" sz="half" idx="2"/>
          </p:nvPr>
        </p:nvSpPr>
        <p:spPr>
          <a:xfrm>
            <a:off x="913795" y="5108728"/>
            <a:ext cx="10353762" cy="1182830"/>
          </a:xfrm>
        </p:spPr>
        <p:txBody>
          <a:bodyPr>
            <a:normAutofit fontScale="92500" lnSpcReduction="10000"/>
          </a:bodyPr>
          <a:lstStyle/>
          <a:p>
            <a:r>
              <a:rPr lang="en-US" dirty="0"/>
              <a:t>This is the website of a local movie theater, while it does mostly what it’s supposed to do there’s a lot of areas that break flow or don’t work the way you think. Like the 2 buttons next to days you’d think they would go forward and backward but they don’t. The left over arrow resets to the current day and the right arrow seems to just reload the page.</a:t>
            </a:r>
          </a:p>
          <a:p>
            <a:r>
              <a:rPr lang="en-US" dirty="0"/>
              <a:t>(http://stadiumcinemas.com/)</a:t>
            </a:r>
          </a:p>
          <a:p>
            <a:endParaRPr lang="en-US" dirty="0"/>
          </a:p>
        </p:txBody>
      </p:sp>
    </p:spTree>
    <p:extLst>
      <p:ext uri="{BB962C8B-B14F-4D97-AF65-F5344CB8AC3E}">
        <p14:creationId xmlns:p14="http://schemas.microsoft.com/office/powerpoint/2010/main" val="135550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DEDF-DE00-4E2C-96FC-B70F7927ABCE}"/>
              </a:ext>
            </a:extLst>
          </p:cNvPr>
          <p:cNvSpPr>
            <a:spLocks noGrp="1"/>
          </p:cNvSpPr>
          <p:nvPr>
            <p:ph type="title"/>
          </p:nvPr>
        </p:nvSpPr>
        <p:spPr>
          <a:xfrm>
            <a:off x="919119" y="156447"/>
            <a:ext cx="10353762" cy="970450"/>
          </a:xfrm>
        </p:spPr>
        <p:txBody>
          <a:bodyPr>
            <a:normAutofit/>
          </a:bodyPr>
          <a:lstStyle/>
          <a:p>
            <a:r>
              <a:rPr lang="en-US" b="1" dirty="0"/>
              <a:t>Flexible &amp; Responsive</a:t>
            </a:r>
            <a:endParaRPr lang="en-US" dirty="0"/>
          </a:p>
        </p:txBody>
      </p:sp>
      <p:sp>
        <p:nvSpPr>
          <p:cNvPr id="3" name="Text Placeholder 2">
            <a:extLst>
              <a:ext uri="{FF2B5EF4-FFF2-40B4-BE49-F238E27FC236}">
                <a16:creationId xmlns:a16="http://schemas.microsoft.com/office/drawing/2014/main" id="{FD916934-AEFB-40A6-99C5-6D2B9CA57D17}"/>
              </a:ext>
            </a:extLst>
          </p:cNvPr>
          <p:cNvSpPr>
            <a:spLocks noGrp="1"/>
          </p:cNvSpPr>
          <p:nvPr>
            <p:ph type="body" idx="1"/>
          </p:nvPr>
        </p:nvSpPr>
        <p:spPr>
          <a:xfrm>
            <a:off x="1020689" y="1920148"/>
            <a:ext cx="4876344" cy="749593"/>
          </a:xfrm>
        </p:spPr>
        <p:txBody>
          <a:bodyPr/>
          <a:lstStyle/>
          <a:p>
            <a:r>
              <a:rPr lang="en-US" dirty="0"/>
              <a:t>The continue button is pure black and essentially invisible.</a:t>
            </a:r>
          </a:p>
        </p:txBody>
      </p:sp>
      <p:sp>
        <p:nvSpPr>
          <p:cNvPr id="5" name="Text Placeholder 4">
            <a:extLst>
              <a:ext uri="{FF2B5EF4-FFF2-40B4-BE49-F238E27FC236}">
                <a16:creationId xmlns:a16="http://schemas.microsoft.com/office/drawing/2014/main" id="{44F58F57-8C7C-46A9-8521-47F9180E34B6}"/>
              </a:ext>
            </a:extLst>
          </p:cNvPr>
          <p:cNvSpPr>
            <a:spLocks noGrp="1"/>
          </p:cNvSpPr>
          <p:nvPr>
            <p:ph type="body" sz="quarter" idx="3"/>
          </p:nvPr>
        </p:nvSpPr>
        <p:spPr>
          <a:xfrm>
            <a:off x="6294968" y="2022502"/>
            <a:ext cx="4895330" cy="647239"/>
          </a:xfrm>
        </p:spPr>
        <p:txBody>
          <a:bodyPr/>
          <a:lstStyle/>
          <a:p>
            <a:r>
              <a:rPr lang="en-US" dirty="0"/>
              <a:t>Single Drop down with price and very identifiable.</a:t>
            </a:r>
          </a:p>
        </p:txBody>
      </p:sp>
      <p:pic>
        <p:nvPicPr>
          <p:cNvPr id="13" name="Content Placeholder 12">
            <a:extLst>
              <a:ext uri="{FF2B5EF4-FFF2-40B4-BE49-F238E27FC236}">
                <a16:creationId xmlns:a16="http://schemas.microsoft.com/office/drawing/2014/main" id="{8FC91714-13E0-415B-BD73-3118F59F80B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783137" y="2669741"/>
            <a:ext cx="1918989" cy="3411537"/>
          </a:xfrm>
        </p:spPr>
      </p:pic>
      <p:pic>
        <p:nvPicPr>
          <p:cNvPr id="11" name="Content Placeholder 10">
            <a:extLst>
              <a:ext uri="{FF2B5EF4-FFF2-40B4-BE49-F238E27FC236}">
                <a16:creationId xmlns:a16="http://schemas.microsoft.com/office/drawing/2014/main" id="{7AE38EF7-0109-4027-A694-C3B2397402C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499367" y="2669741"/>
            <a:ext cx="1918989" cy="3411537"/>
          </a:xfrm>
        </p:spPr>
      </p:pic>
      <p:sp>
        <p:nvSpPr>
          <p:cNvPr id="14" name="TextBox 13">
            <a:extLst>
              <a:ext uri="{FF2B5EF4-FFF2-40B4-BE49-F238E27FC236}">
                <a16:creationId xmlns:a16="http://schemas.microsoft.com/office/drawing/2014/main" id="{8126B8FA-60F3-4275-A8C8-8561F7AEE0BA}"/>
              </a:ext>
            </a:extLst>
          </p:cNvPr>
          <p:cNvSpPr txBox="1"/>
          <p:nvPr/>
        </p:nvSpPr>
        <p:spPr>
          <a:xfrm>
            <a:off x="1439212" y="1126897"/>
            <a:ext cx="9313575" cy="646331"/>
          </a:xfrm>
          <a:prstGeom prst="rect">
            <a:avLst/>
          </a:prstGeom>
          <a:noFill/>
        </p:spPr>
        <p:txBody>
          <a:bodyPr wrap="none" rtlCol="0">
            <a:spAutoFit/>
          </a:bodyPr>
          <a:lstStyle/>
          <a:p>
            <a:pPr algn="ctr"/>
            <a:r>
              <a:rPr lang="en-US" dirty="0"/>
              <a:t>Using the previous site as a jumping point we can see the difference between a small company</a:t>
            </a:r>
          </a:p>
          <a:p>
            <a:pPr algn="ctr"/>
            <a:r>
              <a:rPr lang="en-US" dirty="0"/>
              <a:t>And a large company with lots more to invest into their site.</a:t>
            </a:r>
          </a:p>
        </p:txBody>
      </p:sp>
      <p:sp>
        <p:nvSpPr>
          <p:cNvPr id="15" name="TextBox 14">
            <a:extLst>
              <a:ext uri="{FF2B5EF4-FFF2-40B4-BE49-F238E27FC236}">
                <a16:creationId xmlns:a16="http://schemas.microsoft.com/office/drawing/2014/main" id="{08F53E16-B855-4348-9501-221522B9FFAD}"/>
              </a:ext>
            </a:extLst>
          </p:cNvPr>
          <p:cNvSpPr txBox="1"/>
          <p:nvPr/>
        </p:nvSpPr>
        <p:spPr>
          <a:xfrm>
            <a:off x="2354841" y="6081278"/>
            <a:ext cx="2208040" cy="276999"/>
          </a:xfrm>
          <a:prstGeom prst="rect">
            <a:avLst/>
          </a:prstGeom>
          <a:noFill/>
        </p:spPr>
        <p:txBody>
          <a:bodyPr wrap="none" rtlCol="0">
            <a:spAutoFit/>
          </a:bodyPr>
          <a:lstStyle/>
          <a:p>
            <a:r>
              <a:rPr lang="en-US" sz="1200" dirty="0"/>
              <a:t>(http://stadiumcinemas.com/)</a:t>
            </a:r>
          </a:p>
        </p:txBody>
      </p:sp>
      <p:sp>
        <p:nvSpPr>
          <p:cNvPr id="16" name="TextBox 15">
            <a:extLst>
              <a:ext uri="{FF2B5EF4-FFF2-40B4-BE49-F238E27FC236}">
                <a16:creationId xmlns:a16="http://schemas.microsoft.com/office/drawing/2014/main" id="{9B77917C-C8F5-416C-942E-93C2DFCAAAE3}"/>
              </a:ext>
            </a:extLst>
          </p:cNvPr>
          <p:cNvSpPr txBox="1"/>
          <p:nvPr/>
        </p:nvSpPr>
        <p:spPr>
          <a:xfrm>
            <a:off x="6487719" y="6081278"/>
            <a:ext cx="4509824" cy="276999"/>
          </a:xfrm>
          <a:prstGeom prst="rect">
            <a:avLst/>
          </a:prstGeom>
          <a:noFill/>
        </p:spPr>
        <p:txBody>
          <a:bodyPr wrap="none" rtlCol="0">
            <a:spAutoFit/>
          </a:bodyPr>
          <a:lstStyle/>
          <a:p>
            <a:r>
              <a:rPr lang="en-US" sz="1200" dirty="0"/>
              <a:t>(https://www.cinemark.com/utah/cinemark-spanish-fork-and-xd)</a:t>
            </a:r>
          </a:p>
        </p:txBody>
      </p:sp>
    </p:spTree>
    <p:extLst>
      <p:ext uri="{BB962C8B-B14F-4D97-AF65-F5344CB8AC3E}">
        <p14:creationId xmlns:p14="http://schemas.microsoft.com/office/powerpoint/2010/main" val="330005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0E60-D66F-4C8F-827C-5D971473F41F}"/>
              </a:ext>
            </a:extLst>
          </p:cNvPr>
          <p:cNvSpPr>
            <a:spLocks noGrp="1"/>
          </p:cNvSpPr>
          <p:nvPr>
            <p:ph type="title"/>
          </p:nvPr>
        </p:nvSpPr>
        <p:spPr>
          <a:xfrm>
            <a:off x="919119" y="144308"/>
            <a:ext cx="10353762" cy="757954"/>
          </a:xfrm>
        </p:spPr>
        <p:txBody>
          <a:bodyPr/>
          <a:lstStyle/>
          <a:p>
            <a:r>
              <a:rPr lang="en-US" dirty="0"/>
              <a:t>Flexible &amp; Responsive</a:t>
            </a:r>
          </a:p>
        </p:txBody>
      </p:sp>
      <p:sp>
        <p:nvSpPr>
          <p:cNvPr id="3" name="Text Placeholder 2">
            <a:extLst>
              <a:ext uri="{FF2B5EF4-FFF2-40B4-BE49-F238E27FC236}">
                <a16:creationId xmlns:a16="http://schemas.microsoft.com/office/drawing/2014/main" id="{9832FCBB-E21F-436F-A76B-3556337536D4}"/>
              </a:ext>
            </a:extLst>
          </p:cNvPr>
          <p:cNvSpPr>
            <a:spLocks noGrp="1"/>
          </p:cNvSpPr>
          <p:nvPr>
            <p:ph type="body" idx="1"/>
          </p:nvPr>
        </p:nvSpPr>
        <p:spPr/>
        <p:txBody>
          <a:bodyPr/>
          <a:lstStyle/>
          <a:p>
            <a:r>
              <a:rPr lang="en-US" dirty="0"/>
              <a:t>World of Warcraft Small</a:t>
            </a:r>
          </a:p>
        </p:txBody>
      </p:sp>
      <p:pic>
        <p:nvPicPr>
          <p:cNvPr id="8" name="Content Placeholder 7">
            <a:extLst>
              <a:ext uri="{FF2B5EF4-FFF2-40B4-BE49-F238E27FC236}">
                <a16:creationId xmlns:a16="http://schemas.microsoft.com/office/drawing/2014/main" id="{227DCF4A-ED3E-4973-A895-1A16AB699E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89012" y="2379663"/>
            <a:ext cx="3110138" cy="3411537"/>
          </a:xfrm>
        </p:spPr>
      </p:pic>
      <p:sp>
        <p:nvSpPr>
          <p:cNvPr id="5" name="Text Placeholder 4">
            <a:extLst>
              <a:ext uri="{FF2B5EF4-FFF2-40B4-BE49-F238E27FC236}">
                <a16:creationId xmlns:a16="http://schemas.microsoft.com/office/drawing/2014/main" id="{02CFABDA-9567-4989-8EB1-AD80F1DD7CE3}"/>
              </a:ext>
            </a:extLst>
          </p:cNvPr>
          <p:cNvSpPr>
            <a:spLocks noGrp="1"/>
          </p:cNvSpPr>
          <p:nvPr>
            <p:ph type="body" sz="quarter" idx="3"/>
          </p:nvPr>
        </p:nvSpPr>
        <p:spPr/>
        <p:txBody>
          <a:bodyPr/>
          <a:lstStyle/>
          <a:p>
            <a:r>
              <a:rPr lang="en-US" dirty="0"/>
              <a:t>World of Warcraft Large</a:t>
            </a:r>
          </a:p>
        </p:txBody>
      </p:sp>
      <p:pic>
        <p:nvPicPr>
          <p:cNvPr id="10" name="Content Placeholder 9">
            <a:extLst>
              <a:ext uri="{FF2B5EF4-FFF2-40B4-BE49-F238E27FC236}">
                <a16:creationId xmlns:a16="http://schemas.microsoft.com/office/drawing/2014/main" id="{9CC55C9F-4394-4F0E-999C-55A6303552A9}"/>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744" r="744"/>
          <a:stretch/>
        </p:blipFill>
        <p:spPr>
          <a:xfrm>
            <a:off x="6253987" y="2923433"/>
            <a:ext cx="4895850" cy="2323995"/>
          </a:xfrm>
        </p:spPr>
      </p:pic>
      <p:sp>
        <p:nvSpPr>
          <p:cNvPr id="11" name="TextBox 10">
            <a:extLst>
              <a:ext uri="{FF2B5EF4-FFF2-40B4-BE49-F238E27FC236}">
                <a16:creationId xmlns:a16="http://schemas.microsoft.com/office/drawing/2014/main" id="{11E6ADB1-5C1D-4472-AB9E-C58498CF4DF3}"/>
              </a:ext>
            </a:extLst>
          </p:cNvPr>
          <p:cNvSpPr txBox="1"/>
          <p:nvPr/>
        </p:nvSpPr>
        <p:spPr>
          <a:xfrm>
            <a:off x="2028957" y="922626"/>
            <a:ext cx="8134085" cy="738664"/>
          </a:xfrm>
          <a:prstGeom prst="rect">
            <a:avLst/>
          </a:prstGeom>
          <a:noFill/>
        </p:spPr>
        <p:txBody>
          <a:bodyPr wrap="none" rtlCol="0">
            <a:spAutoFit/>
          </a:bodyPr>
          <a:lstStyle/>
          <a:p>
            <a:pPr algn="ctr"/>
            <a:r>
              <a:rPr lang="en-US" sz="1400" dirty="0">
                <a:effectLst>
                  <a:outerShdw blurRad="38100" dist="38100" dir="2700000" algn="tl">
                    <a:srgbClr val="000000">
                      <a:alpha val="43137"/>
                    </a:srgbClr>
                  </a:outerShdw>
                </a:effectLst>
              </a:rPr>
              <a:t>Speaking of large companies with huge budgets for sites, Blizzard has spent a great deal on their site </a:t>
            </a:r>
          </a:p>
          <a:p>
            <a:pPr algn="ctr"/>
            <a:r>
              <a:rPr lang="en-US" sz="1400" dirty="0">
                <a:effectLst>
                  <a:outerShdw blurRad="38100" dist="38100" dir="2700000" algn="tl">
                    <a:srgbClr val="000000">
                      <a:alpha val="43137"/>
                    </a:srgbClr>
                  </a:outerShdw>
                </a:effectLst>
              </a:rPr>
              <a:t>over the years. If you go to their site and shrink your window it will automatically switch to a small view,</a:t>
            </a:r>
          </a:p>
          <a:p>
            <a:pPr algn="ctr"/>
            <a:r>
              <a:rPr lang="en-US" sz="1400" dirty="0">
                <a:effectLst>
                  <a:outerShdw blurRad="38100" dist="38100" dir="2700000" algn="tl">
                    <a:srgbClr val="000000">
                      <a:alpha val="43137"/>
                    </a:srgbClr>
                  </a:outerShdw>
                </a:effectLst>
              </a:rPr>
              <a:t>It will stop playing the small video in the background and align its elements vertically. </a:t>
            </a:r>
          </a:p>
        </p:txBody>
      </p:sp>
    </p:spTree>
    <p:extLst>
      <p:ext uri="{BB962C8B-B14F-4D97-AF65-F5344CB8AC3E}">
        <p14:creationId xmlns:p14="http://schemas.microsoft.com/office/powerpoint/2010/main" val="183185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AB6E-F785-4AF4-AC1E-DA68DC1BB293}"/>
              </a:ext>
            </a:extLst>
          </p:cNvPr>
          <p:cNvSpPr>
            <a:spLocks noGrp="1"/>
          </p:cNvSpPr>
          <p:nvPr>
            <p:ph type="title"/>
          </p:nvPr>
        </p:nvSpPr>
        <p:spPr/>
        <p:txBody>
          <a:bodyPr/>
          <a:lstStyle/>
          <a:p>
            <a:r>
              <a:rPr lang="en-US" dirty="0"/>
              <a:t>Clear Division</a:t>
            </a:r>
          </a:p>
        </p:txBody>
      </p:sp>
      <p:pic>
        <p:nvPicPr>
          <p:cNvPr id="6" name="Picture Placeholder 5">
            <a:extLst>
              <a:ext uri="{FF2B5EF4-FFF2-40B4-BE49-F238E27FC236}">
                <a16:creationId xmlns:a16="http://schemas.microsoft.com/office/drawing/2014/main" id="{440323B3-644A-49F6-B9E2-88EC992ABBA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503" b="6503"/>
          <a:stretch>
            <a:fillRect/>
          </a:stretch>
        </p:blipFill>
        <p:spPr/>
      </p:pic>
      <p:sp>
        <p:nvSpPr>
          <p:cNvPr id="4" name="Text Placeholder 3">
            <a:extLst>
              <a:ext uri="{FF2B5EF4-FFF2-40B4-BE49-F238E27FC236}">
                <a16:creationId xmlns:a16="http://schemas.microsoft.com/office/drawing/2014/main" id="{8D27CCF8-CEF7-43DD-8003-60B048826728}"/>
              </a:ext>
            </a:extLst>
          </p:cNvPr>
          <p:cNvSpPr>
            <a:spLocks noGrp="1"/>
          </p:cNvSpPr>
          <p:nvPr>
            <p:ph type="body" sz="half" idx="2"/>
          </p:nvPr>
        </p:nvSpPr>
        <p:spPr>
          <a:xfrm>
            <a:off x="913795" y="5108727"/>
            <a:ext cx="10353762" cy="1486281"/>
          </a:xfrm>
        </p:spPr>
        <p:txBody>
          <a:bodyPr>
            <a:normAutofit fontScale="92500" lnSpcReduction="10000"/>
          </a:bodyPr>
          <a:lstStyle/>
          <a:p>
            <a:r>
              <a:rPr lang="en-US" dirty="0"/>
              <a:t>Still around in all its glory, a pre 2000 website that shows off how far web design principle have come.</a:t>
            </a:r>
            <a:br>
              <a:rPr lang="en-US" dirty="0"/>
            </a:br>
            <a:r>
              <a:rPr lang="en-US" dirty="0"/>
              <a:t>The text is small and hard to read, the alignment seems to have no rhyme or reason,</a:t>
            </a:r>
          </a:p>
          <a:p>
            <a:r>
              <a:rPr lang="en-US" dirty="0"/>
              <a:t>And finally the background is a small image repeated over and over again.</a:t>
            </a:r>
          </a:p>
          <a:p>
            <a:r>
              <a:rPr lang="en-US" dirty="0"/>
              <a:t>The division of elements on this site are about as bad as they come compared to our modern standards.</a:t>
            </a:r>
          </a:p>
          <a:p>
            <a:r>
              <a:rPr lang="en-US" sz="1300" dirty="0"/>
              <a:t>(https://www.warnerbros.com/archive/spacejam/movie/jam.htm)</a:t>
            </a:r>
          </a:p>
        </p:txBody>
      </p:sp>
    </p:spTree>
    <p:extLst>
      <p:ext uri="{BB962C8B-B14F-4D97-AF65-F5344CB8AC3E}">
        <p14:creationId xmlns:p14="http://schemas.microsoft.com/office/powerpoint/2010/main" val="2371704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255</TotalTime>
  <Words>541</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Calisto MT</vt:lpstr>
      <vt:lpstr>Trebuchet MS</vt:lpstr>
      <vt:lpstr>Wingdings 2</vt:lpstr>
      <vt:lpstr>Slate</vt:lpstr>
      <vt:lpstr>CSS Layout</vt:lpstr>
      <vt:lpstr>Reasons for Use</vt:lpstr>
      <vt:lpstr>Structuring Data</vt:lpstr>
      <vt:lpstr>Structuring Data</vt:lpstr>
      <vt:lpstr>Usability &amp; Flow</vt:lpstr>
      <vt:lpstr>Usability &amp; Flow</vt:lpstr>
      <vt:lpstr>Flexible &amp; Responsive</vt:lpstr>
      <vt:lpstr>Flexible &amp; Responsive</vt:lpstr>
      <vt:lpstr>Clear Division</vt:lpstr>
      <vt:lpstr>Clear Division</vt:lpstr>
      <vt:lpstr>TIME FOR SOME CODE</vt:lpstr>
      <vt:lpstr>PowerPoint Presentation</vt:lpstr>
      <vt:lpstr>PowerPoint Presentation</vt:lpstr>
      <vt:lpstr>Always keep images the size of the screen with %’s</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Layout</dc:title>
  <dc:creator>Meroko</dc:creator>
  <cp:lastModifiedBy>Meroko</cp:lastModifiedBy>
  <cp:revision>38</cp:revision>
  <dcterms:created xsi:type="dcterms:W3CDTF">2018-02-04T21:36:44Z</dcterms:created>
  <dcterms:modified xsi:type="dcterms:W3CDTF">2018-02-05T02:44:37Z</dcterms:modified>
</cp:coreProperties>
</file>